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27"/>
  </p:notesMasterIdLst>
  <p:handoutMasterIdLst>
    <p:handoutMasterId r:id="rId28"/>
  </p:handoutMasterIdLst>
  <p:sldIdLst>
    <p:sldId id="853" r:id="rId3"/>
    <p:sldId id="852" r:id="rId4"/>
    <p:sldId id="873" r:id="rId5"/>
    <p:sldId id="856" r:id="rId6"/>
    <p:sldId id="854" r:id="rId7"/>
    <p:sldId id="874" r:id="rId8"/>
    <p:sldId id="875" r:id="rId9"/>
    <p:sldId id="855" r:id="rId10"/>
    <p:sldId id="857" r:id="rId11"/>
    <p:sldId id="868" r:id="rId12"/>
    <p:sldId id="858" r:id="rId13"/>
    <p:sldId id="876" r:id="rId14"/>
    <p:sldId id="869" r:id="rId15"/>
    <p:sldId id="870" r:id="rId16"/>
    <p:sldId id="859" r:id="rId17"/>
    <p:sldId id="871" r:id="rId18"/>
    <p:sldId id="872" r:id="rId19"/>
    <p:sldId id="860" r:id="rId20"/>
    <p:sldId id="862" r:id="rId21"/>
    <p:sldId id="863" r:id="rId22"/>
    <p:sldId id="864" r:id="rId23"/>
    <p:sldId id="865" r:id="rId24"/>
    <p:sldId id="867" r:id="rId25"/>
    <p:sldId id="866" r:id="rId2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sun Seo" initials="J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008E"/>
    <a:srgbClr val="C00000"/>
    <a:srgbClr val="AFC6F3"/>
    <a:srgbClr val="D5FFD5"/>
    <a:srgbClr val="89CFFF"/>
    <a:srgbClr val="FF8585"/>
    <a:srgbClr val="FFCC66"/>
    <a:srgbClr val="66FF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17" autoAdjust="0"/>
    <p:restoredTop sz="90683" autoAdjust="0"/>
  </p:normalViewPr>
  <p:slideViewPr>
    <p:cSldViewPr snapToGrid="0">
      <p:cViewPr varScale="1">
        <p:scale>
          <a:sx n="146" d="100"/>
          <a:sy n="146" d="100"/>
        </p:scale>
        <p:origin x="3064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8C35-8A6C-4669-B8EE-A35EDDA7209F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6271-78DE-4702-9874-34628AD80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010B8656-D7FE-42A6-B960-6CAAC4278E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3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 smtClean="0">
                <a:solidFill>
                  <a:srgbClr val="808080"/>
                </a:solidFill>
              </a:rPr>
              <a:t>Arizona State University</a:t>
            </a:r>
            <a:endParaRPr lang="en-US" sz="1600" b="1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24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20969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47860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71001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4617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17846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92963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74617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87627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 smtClean="0">
                <a:solidFill>
                  <a:srgbClr val="808080"/>
                </a:solidFill>
              </a:rPr>
              <a:t>Arizona State University</a:t>
            </a:r>
            <a:endParaRPr lang="en-US" sz="1600" b="1" dirty="0">
              <a:solidFill>
                <a:srgbClr val="80808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 smtClean="0">
                <a:solidFill>
                  <a:srgbClr val="808080"/>
                </a:solidFill>
              </a:rPr>
              <a:t>Arizona State University</a:t>
            </a:r>
            <a:endParaRPr lang="en-US" sz="1600" b="1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ankar@asu.edu" TargetMode="External"/><Relationship Id="rId4" Type="http://schemas.openxmlformats.org/officeDocument/2006/relationships/hyperlink" Target="mailto:ksubra19@asu.edu" TargetMode="External"/><Relationship Id="rId5" Type="http://schemas.openxmlformats.org/officeDocument/2006/relationships/hyperlink" Target="mailto:amanjesh@asu.edu" TargetMode="External"/><Relationship Id="rId6" Type="http://schemas.openxmlformats.org/officeDocument/2006/relationships/hyperlink" Target="mailto:snaray36@asu.edu" TargetMode="External"/><Relationship Id="rId7" Type="http://schemas.openxmlformats.org/officeDocument/2006/relationships/hyperlink" Target="mailto:rnachiap@asu.edu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ksubra19@asu.edu" TargetMode="External"/><Relationship Id="rId4" Type="http://schemas.openxmlformats.org/officeDocument/2006/relationships/hyperlink" Target="mailto:amanjesh@asu.edu" TargetMode="External"/><Relationship Id="rId5" Type="http://schemas.openxmlformats.org/officeDocument/2006/relationships/hyperlink" Target="mailto:snaray36@asu.edu" TargetMode="External"/><Relationship Id="rId6" Type="http://schemas.openxmlformats.org/officeDocument/2006/relationships/hyperlink" Target="mailto:rnachiap@asu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sankar@asu.edu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oaa.gov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8763"/>
            <a:ext cx="9144000" cy="147002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200" b="0" dirty="0" smtClean="0">
                <a:solidFill>
                  <a:srgbClr val="C00000"/>
                </a:solidFill>
                <a:latin typeface="Calibri"/>
                <a:cs typeface="Calibri"/>
              </a:rPr>
              <a:t>CSE 575 Class Project Presentation</a:t>
            </a:r>
            <a:r>
              <a:rPr lang="en-US" sz="5000" b="0" dirty="0" smtClean="0">
                <a:solidFill>
                  <a:srgbClr val="C00000"/>
                </a:solidFill>
                <a:latin typeface="Calibri"/>
                <a:cs typeface="Calibri"/>
              </a:rPr>
              <a:t/>
            </a:r>
            <a:br>
              <a:rPr lang="en-US" sz="5000" b="0" dirty="0" smtClean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5000" b="0" smtClean="0">
                <a:solidFill>
                  <a:srgbClr val="C00000"/>
                </a:solidFill>
                <a:latin typeface="Calibri"/>
                <a:cs typeface="Calibri"/>
              </a:rPr>
              <a:t>Weather Forecasting </a:t>
            </a:r>
            <a:endParaRPr lang="en-US" sz="50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9796" y="2968066"/>
            <a:ext cx="6964407" cy="2106209"/>
          </a:xfrm>
        </p:spPr>
        <p:txBody>
          <a:bodyPr/>
          <a:lstStyle/>
          <a:p>
            <a:r>
              <a:rPr lang="en-US" sz="2000" dirty="0" smtClean="0"/>
              <a:t>Team Members: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400" dirty="0" err="1"/>
              <a:t>Balaji</a:t>
            </a:r>
            <a:r>
              <a:rPr lang="hr-HR" sz="1400" dirty="0"/>
              <a:t> </a:t>
            </a:r>
            <a:r>
              <a:rPr lang="hr-HR" sz="1400" dirty="0" err="1" smtClean="0"/>
              <a:t>Sankar</a:t>
            </a:r>
            <a:r>
              <a:rPr lang="hr-HR" sz="1400" dirty="0" smtClean="0"/>
              <a:t> </a:t>
            </a:r>
            <a:r>
              <a:rPr lang="mr-IN" sz="1400" dirty="0" smtClean="0"/>
              <a:t>–</a:t>
            </a:r>
            <a:r>
              <a:rPr lang="hr-HR" sz="1400" dirty="0" smtClean="0"/>
              <a:t> 1209346459 </a:t>
            </a:r>
            <a:r>
              <a:rPr lang="en-US" sz="1400" dirty="0"/>
              <a:t>- </a:t>
            </a:r>
            <a:r>
              <a:rPr lang="en-US" sz="1400" dirty="0" smtClean="0">
                <a:hlinkClick r:id="rId3"/>
              </a:rPr>
              <a:t>bsankar@asu.edu</a:t>
            </a:r>
            <a:r>
              <a:rPr lang="en-US" sz="1400" dirty="0" smtClean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  <a:endParaRPr lang="hr-HR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Karthik</a:t>
            </a:r>
            <a:r>
              <a:rPr lang="en-US" sz="1400" dirty="0" smtClean="0"/>
              <a:t> Subramanian </a:t>
            </a:r>
            <a:r>
              <a:rPr lang="mr-IN" sz="1400" dirty="0" smtClean="0"/>
              <a:t>–</a:t>
            </a:r>
            <a:r>
              <a:rPr lang="en-US" sz="1400" dirty="0" smtClean="0"/>
              <a:t> 1209360876 </a:t>
            </a:r>
            <a:r>
              <a:rPr lang="en-US" sz="1400" dirty="0"/>
              <a:t>- </a:t>
            </a:r>
            <a:r>
              <a:rPr lang="en-US" sz="1400" dirty="0" smtClean="0">
                <a:hlinkClick r:id="rId4"/>
              </a:rPr>
              <a:t>ksubra19@asu.edu</a:t>
            </a:r>
            <a:r>
              <a:rPr lang="en-US" sz="1400" dirty="0" smtClean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Aarti</a:t>
            </a:r>
            <a:r>
              <a:rPr lang="en-US" sz="1400" dirty="0" smtClean="0"/>
              <a:t> </a:t>
            </a:r>
            <a:r>
              <a:rPr lang="en-US" sz="1400" dirty="0"/>
              <a:t>Rao </a:t>
            </a:r>
            <a:r>
              <a:rPr lang="en-US" sz="1400" dirty="0" err="1"/>
              <a:t>Manjeshwar</a:t>
            </a:r>
            <a:r>
              <a:rPr lang="en-US" sz="1400" dirty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1209163211 -</a:t>
            </a:r>
            <a:r>
              <a:rPr lang="en-US" sz="1400" dirty="0"/>
              <a:t> </a:t>
            </a:r>
            <a:r>
              <a:rPr lang="en-US" sz="1400" dirty="0" smtClean="0">
                <a:hlinkClick r:id="rId5"/>
              </a:rPr>
              <a:t>amanjesh@asu.edu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en-US" sz="1400" dirty="0"/>
              <a:t>20% contribution</a:t>
            </a: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Shwetha</a:t>
            </a:r>
            <a:r>
              <a:rPr lang="en-US" sz="1400" dirty="0"/>
              <a:t> Narayanan </a:t>
            </a:r>
            <a:r>
              <a:rPr lang="mr-IN" sz="1400" dirty="0" smtClean="0"/>
              <a:t>–</a:t>
            </a:r>
            <a:r>
              <a:rPr lang="en-US" sz="1400" dirty="0" smtClean="0"/>
              <a:t> 1209166097 </a:t>
            </a:r>
            <a:r>
              <a:rPr lang="en-US" sz="1400" dirty="0"/>
              <a:t>- </a:t>
            </a:r>
            <a:r>
              <a:rPr lang="en-US" sz="1400" dirty="0" smtClean="0">
                <a:hlinkClick r:id="rId6"/>
              </a:rPr>
              <a:t>snaray36@asu.edu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Ramanathan Nachiappan </a:t>
            </a:r>
            <a:r>
              <a:rPr lang="mr-IN" sz="1400" dirty="0" smtClean="0"/>
              <a:t>–</a:t>
            </a:r>
            <a:r>
              <a:rPr lang="en-US" sz="1400" dirty="0" smtClean="0"/>
              <a:t> 1210822532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7"/>
              </a:rPr>
              <a:t>rnachiap@asu.edu</a:t>
            </a:r>
            <a:r>
              <a:rPr lang="en-US" sz="1400" dirty="0" smtClean="0"/>
              <a:t> - 20% contribution</a:t>
            </a:r>
          </a:p>
          <a:p>
            <a:endParaRPr lang="en-US" altLang="zh-CN" sz="1600" dirty="0" smtClean="0"/>
          </a:p>
          <a:p>
            <a:endParaRPr lang="en-US" altLang="zh-CN" sz="16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486525"/>
            <a:ext cx="684213" cy="3714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</a:t>
            </a:fld>
            <a:r>
              <a:rPr lang="en-US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Original number of features: 50</a:t>
            </a:r>
          </a:p>
          <a:p>
            <a:r>
              <a:rPr lang="en-US" sz="2000" dirty="0"/>
              <a:t>Cleaned the data and reduced the number of features to 19</a:t>
            </a:r>
          </a:p>
          <a:p>
            <a:r>
              <a:rPr lang="en-US" sz="2000" dirty="0"/>
              <a:t>Aggregated the data and collapsed it to hourly time series </a:t>
            </a:r>
            <a:r>
              <a:rPr lang="en-US" sz="2000" dirty="0" smtClean="0"/>
              <a:t>data</a:t>
            </a:r>
          </a:p>
          <a:p>
            <a:r>
              <a:rPr lang="en-US" sz="2000" dirty="0" smtClean="0"/>
              <a:t>We mapped each unique sky conditions to a corresponding integer and since a particular hour might have multiple sky conditions, we took a voting and assigned the </a:t>
            </a:r>
            <a:r>
              <a:rPr lang="en-US" sz="2000" dirty="0" smtClean="0"/>
              <a:t>maximum</a:t>
            </a:r>
          </a:p>
          <a:p>
            <a:endParaRPr lang="en-US" sz="2000" dirty="0"/>
          </a:p>
          <a:p>
            <a:r>
              <a:rPr lang="en-US" sz="2000" dirty="0" smtClean="0"/>
              <a:t>Original features </a:t>
            </a:r>
            <a:r>
              <a:rPr lang="mr-IN" sz="2000" dirty="0" smtClean="0"/>
              <a:t>–</a:t>
            </a:r>
            <a:r>
              <a:rPr lang="en-US" sz="2000" dirty="0" smtClean="0"/>
              <a:t> 92</a:t>
            </a:r>
          </a:p>
          <a:p>
            <a:r>
              <a:rPr lang="en-US" sz="2000" dirty="0" smtClean="0"/>
              <a:t>Reduced manually to 19 </a:t>
            </a:r>
          </a:p>
          <a:p>
            <a:r>
              <a:rPr lang="en-US" sz="2000" dirty="0" smtClean="0"/>
              <a:t>Aggregated data </a:t>
            </a:r>
            <a:r>
              <a:rPr lang="mr-IN" sz="2000" dirty="0" smtClean="0"/>
              <a:t>–</a:t>
            </a:r>
            <a:r>
              <a:rPr lang="en-US" sz="2000" dirty="0" smtClean="0"/>
              <a:t> collapsed into hourly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7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 smtClean="0"/>
              <a:t>Extraction using </a:t>
            </a:r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/>
          </a:p>
          <a:p>
            <a:r>
              <a:rPr lang="en-US" sz="2000" dirty="0" smtClean="0"/>
              <a:t>Find variance of each column</a:t>
            </a:r>
          </a:p>
          <a:p>
            <a:r>
              <a:rPr lang="en-US" sz="2000" dirty="0" smtClean="0"/>
              <a:t>Sort by variance of each column</a:t>
            </a:r>
          </a:p>
          <a:p>
            <a:r>
              <a:rPr lang="en-US" sz="2000" dirty="0" smtClean="0"/>
              <a:t>Find the number of columns which have positive variance</a:t>
            </a:r>
          </a:p>
          <a:p>
            <a:r>
              <a:rPr lang="en-US" sz="2000" dirty="0" smtClean="0"/>
              <a:t>This represents the ideal number of features</a:t>
            </a:r>
          </a:p>
          <a:p>
            <a:r>
              <a:rPr lang="en-US" sz="2000" dirty="0" smtClean="0"/>
              <a:t>Positi</a:t>
            </a:r>
            <a:r>
              <a:rPr lang="en-US" sz="2000" dirty="0" smtClean="0"/>
              <a:t>ve variance indicates that the feature is not closely related to other features</a:t>
            </a:r>
          </a:p>
          <a:p>
            <a:r>
              <a:rPr lang="en-US" sz="2000" dirty="0"/>
              <a:t>Apply dimensionality reduction for these number of </a:t>
            </a:r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04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Step-wise regression for feature selection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Selected Features</a:t>
            </a:r>
          </a:p>
          <a:p>
            <a:endParaRPr lang="en-US" dirty="0" smtClean="0"/>
          </a:p>
          <a:p>
            <a:r>
              <a:rPr lang="en-US" dirty="0" smtClean="0"/>
              <a:t>Cincinnati </a:t>
            </a:r>
            <a:r>
              <a:rPr lang="mr-IN" dirty="0" smtClean="0"/>
              <a:t>–</a:t>
            </a:r>
            <a:r>
              <a:rPr lang="en-US" dirty="0" smtClean="0"/>
              <a:t> Precipitation, Pressure and Visibility</a:t>
            </a:r>
          </a:p>
          <a:p>
            <a:r>
              <a:rPr lang="en-US" dirty="0" smtClean="0"/>
              <a:t>Dallas </a:t>
            </a:r>
            <a:r>
              <a:rPr lang="mr-IN" dirty="0" smtClean="0"/>
              <a:t>–</a:t>
            </a:r>
            <a:r>
              <a:rPr lang="en-US" dirty="0" smtClean="0"/>
              <a:t> Humidity, Wind Direction and visibility</a:t>
            </a:r>
          </a:p>
          <a:p>
            <a:r>
              <a:rPr lang="en-US" dirty="0" smtClean="0"/>
              <a:t>Seattle </a:t>
            </a:r>
            <a:r>
              <a:rPr lang="mr-IN" dirty="0" smtClean="0"/>
              <a:t>–</a:t>
            </a:r>
            <a:r>
              <a:rPr lang="en-US" dirty="0" smtClean="0"/>
              <a:t> Wet bulb temperature, precipitation, pressure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13970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90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Baseline Prediction for Time Series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 smtClean="0"/>
              <a:t>A baseline prediction is a starting point helps us in time series to determine how well our model performs on time series</a:t>
            </a:r>
          </a:p>
          <a:p>
            <a:pPr algn="just"/>
            <a:r>
              <a:rPr lang="en-US" sz="2000" dirty="0" smtClean="0"/>
              <a:t>We used the persistence algorithm in establishing the baseline performance</a:t>
            </a:r>
          </a:p>
          <a:p>
            <a:pPr algn="just"/>
            <a:r>
              <a:rPr lang="en-US" sz="2000" dirty="0" smtClean="0"/>
              <a:t>Persistence Algorithm:</a:t>
            </a:r>
          </a:p>
          <a:p>
            <a:pPr lvl="1" algn="just"/>
            <a:r>
              <a:rPr lang="en-US" sz="1600" dirty="0" smtClean="0"/>
              <a:t>Also called “Naïve” Forecast which is equivalent to the ‘Zero Rule’ algorithm</a:t>
            </a:r>
          </a:p>
          <a:p>
            <a:pPr lvl="1" algn="just"/>
            <a:r>
              <a:rPr lang="en-US" sz="1600" dirty="0" smtClean="0"/>
              <a:t>This algorithm uses the value at the previous time step t-1 (input) to predict the outcome in the next time step t+1 (output)</a:t>
            </a:r>
          </a:p>
          <a:p>
            <a:pPr algn="just"/>
            <a:r>
              <a:rPr lang="en-US" sz="2000" dirty="0" smtClean="0"/>
              <a:t>Dataset split </a:t>
            </a:r>
            <a:r>
              <a:rPr lang="mr-IN" sz="2000" dirty="0" smtClean="0"/>
              <a:t>–</a:t>
            </a:r>
            <a:r>
              <a:rPr lang="en-US" sz="2000" dirty="0" smtClean="0"/>
              <a:t> Training -2/3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and Testing </a:t>
            </a:r>
            <a:r>
              <a:rPr lang="mr-IN" sz="2000" dirty="0" smtClean="0"/>
              <a:t>–</a:t>
            </a:r>
            <a:r>
              <a:rPr lang="en-US" sz="2000" dirty="0" smtClean="0"/>
              <a:t> 1/3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</a:t>
            </a:r>
          </a:p>
          <a:p>
            <a:pPr algn="just"/>
            <a:r>
              <a:rPr lang="en-US" sz="2000" dirty="0" smtClean="0"/>
              <a:t>This assumes nothing about the specifics about the time series to which it is applied, thus making it naïve and establishing a baseline performance</a:t>
            </a:r>
          </a:p>
          <a:p>
            <a:endParaRPr lang="en-US" sz="2000" dirty="0" smtClean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6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&lt;MSE for SEA, DAL, CIN along with the graph and a zoomed version&gt;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9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 smtClean="0"/>
              <a:t>AR model is similar to the baseline prediction model in terms of predicting outcome using the observation of the previous time step</a:t>
            </a:r>
          </a:p>
          <a:p>
            <a:pPr algn="just"/>
            <a:r>
              <a:rPr lang="en-US" sz="2000" dirty="0" smtClean="0"/>
              <a:t>However the approach is not naïve, but based upon linear regression model (a linear combination of input values)</a:t>
            </a:r>
          </a:p>
          <a:p>
            <a:pPr lvl="1" algn="just"/>
            <a:r>
              <a:rPr lang="en-US" sz="1600" dirty="0" smtClean="0"/>
              <a:t>For example </a:t>
            </a:r>
            <a:r>
              <a:rPr lang="mr-IN" sz="1600" dirty="0"/>
              <a:t>X(t+1) = </a:t>
            </a:r>
            <a:r>
              <a:rPr lang="en-US" sz="1600" dirty="0" smtClean="0"/>
              <a:t>w</a:t>
            </a:r>
            <a:r>
              <a:rPr lang="mr-IN" sz="1600" dirty="0" smtClean="0"/>
              <a:t>0 </a:t>
            </a:r>
            <a:r>
              <a:rPr lang="mr-IN" sz="1600" dirty="0"/>
              <a:t>+ </a:t>
            </a:r>
            <a:r>
              <a:rPr lang="en-US" sz="1600" dirty="0" smtClean="0"/>
              <a:t>w</a:t>
            </a:r>
            <a:r>
              <a:rPr lang="mr-IN" sz="1600" dirty="0" smtClean="0"/>
              <a:t>1*X(t-1</a:t>
            </a:r>
            <a:r>
              <a:rPr lang="mr-IN" sz="1600" dirty="0"/>
              <a:t>)</a:t>
            </a:r>
            <a:endParaRPr lang="en-US" sz="1600" dirty="0" smtClean="0"/>
          </a:p>
          <a:p>
            <a:pPr algn="just"/>
            <a:r>
              <a:rPr lang="en-US" sz="2000" dirty="0" smtClean="0"/>
              <a:t> This relationship between variables is called correlation and we performed a correlation check for the two variables t+1 and t-1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Correlation Check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6737" r="6727" b="8810"/>
          <a:stretch/>
        </p:blipFill>
        <p:spPr>
          <a:xfrm>
            <a:off x="472838" y="1205947"/>
            <a:ext cx="3994071" cy="22528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903" r="6521" b="8589"/>
          <a:stretch/>
        </p:blipFill>
        <p:spPr>
          <a:xfrm>
            <a:off x="4774137" y="1205947"/>
            <a:ext cx="4020821" cy="225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6224" r="6726" b="8698"/>
          <a:stretch/>
        </p:blipFill>
        <p:spPr>
          <a:xfrm>
            <a:off x="2563852" y="4007402"/>
            <a:ext cx="3994071" cy="225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0430" y="836615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Seattle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68780" y="836615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Dallas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Cincinnati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19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AR Modeling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64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</a:t>
            </a:r>
            <a:r>
              <a:rPr lang="en-US" dirty="0" smtClean="0"/>
              <a:t>Neighbor </a:t>
            </a:r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1:</a:t>
            </a:r>
            <a:endParaRPr lang="en-US" dirty="0" smtClean="0"/>
          </a:p>
          <a:p>
            <a:pPr lvl="1"/>
            <a:r>
              <a:rPr lang="en-US" dirty="0" smtClean="0"/>
              <a:t>Created a lagged dataset (by 1 day)</a:t>
            </a:r>
          </a:p>
          <a:p>
            <a:pPr lvl="1"/>
            <a:r>
              <a:rPr lang="en-US" dirty="0" smtClean="0"/>
              <a:t>Mapped attributes to next day’s temperature</a:t>
            </a:r>
          </a:p>
          <a:p>
            <a:pPr lvl="1"/>
            <a:r>
              <a:rPr lang="en-US" dirty="0" smtClean="0"/>
              <a:t>Split data into train and test (random sampling)</a:t>
            </a:r>
          </a:p>
          <a:p>
            <a:pPr lvl="1"/>
            <a:r>
              <a:rPr lang="en-US" dirty="0" smtClean="0"/>
              <a:t>Trained model with selected features</a:t>
            </a:r>
          </a:p>
          <a:p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Test MSE: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91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Linear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Data </a:t>
            </a:r>
            <a:r>
              <a:rPr lang="en-US" sz="1800" dirty="0" smtClean="0"/>
              <a:t>Sets</a:t>
            </a:r>
            <a:endParaRPr lang="en-US" sz="18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/>
              <a:t>Time </a:t>
            </a:r>
            <a:r>
              <a:rPr lang="en-US" sz="1800" dirty="0" smtClean="0"/>
              <a:t>Series Data modelling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Proposed </a:t>
            </a:r>
            <a:r>
              <a:rPr lang="en-US" sz="2800" dirty="0" smtClean="0"/>
              <a:t>approaches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/>
              <a:t>PCA and Feature </a:t>
            </a:r>
            <a:r>
              <a:rPr lang="en-US" sz="1800" dirty="0" smtClean="0"/>
              <a:t>Selection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/>
              <a:t>Baseline - Naïve Persistence model</a:t>
            </a:r>
            <a:endParaRPr lang="en-US" sz="18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/>
              <a:t>ARIMA </a:t>
            </a:r>
            <a:r>
              <a:rPr lang="en-US" sz="1800" dirty="0" smtClean="0"/>
              <a:t>Modeling</a:t>
            </a:r>
            <a:endParaRPr lang="en-US" sz="18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/>
              <a:t>Time </a:t>
            </a:r>
            <a:r>
              <a:rPr lang="en-US" sz="1800" dirty="0" smtClean="0"/>
              <a:t>Series Linear </a:t>
            </a:r>
            <a:r>
              <a:rPr lang="en-US" sz="1800" dirty="0" smtClean="0"/>
              <a:t>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Nearest Neighbor </a:t>
            </a:r>
            <a:r>
              <a:rPr lang="en-US" sz="1800" dirty="0" smtClean="0"/>
              <a:t>Modeling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Experiment </a:t>
            </a:r>
            <a:r>
              <a:rPr lang="en-US" sz="2800" dirty="0" smtClean="0"/>
              <a:t>and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Future Prospects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20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20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21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1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Prospects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16808" y="6136769"/>
            <a:ext cx="7027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smtClean="0">
                <a:latin typeface="Times" charset="0"/>
                <a:ea typeface="Times" charset="0"/>
                <a:cs typeface="Times" charset="0"/>
              </a:rPr>
              <a:t>“All </a:t>
            </a:r>
            <a:r>
              <a:rPr lang="en-US" sz="1050" dirty="0">
                <a:latin typeface="Times" charset="0"/>
                <a:ea typeface="Times" charset="0"/>
                <a:cs typeface="Times" charset="0"/>
              </a:rPr>
              <a:t>the team members agree on the team members’ contributions in terms of both (a) what s/he did and (b) </a:t>
            </a:r>
            <a:r>
              <a:rPr lang="en-US" sz="1050">
                <a:latin typeface="Times" charset="0"/>
                <a:ea typeface="Times" charset="0"/>
                <a:cs typeface="Times" charset="0"/>
              </a:rPr>
              <a:t>the </a:t>
            </a:r>
            <a:r>
              <a:rPr lang="en-US" sz="1050" smtClean="0">
                <a:latin typeface="Times" charset="0"/>
                <a:ea typeface="Times" charset="0"/>
                <a:cs typeface="Times" charset="0"/>
              </a:rPr>
              <a:t>percentage”</a:t>
            </a:r>
            <a:endParaRPr lang="en-US" sz="105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286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hr-HR" sz="1600" dirty="0" err="1"/>
              <a:t>Balaji</a:t>
            </a:r>
            <a:r>
              <a:rPr lang="hr-HR" sz="1600" dirty="0"/>
              <a:t> </a:t>
            </a:r>
            <a:r>
              <a:rPr lang="hr-HR" sz="1600" dirty="0" err="1"/>
              <a:t>Sankar</a:t>
            </a:r>
            <a:r>
              <a:rPr lang="hr-HR" sz="1600" dirty="0"/>
              <a:t> </a:t>
            </a:r>
            <a:r>
              <a:rPr lang="mr-IN" sz="1600" dirty="0"/>
              <a:t>–</a:t>
            </a:r>
            <a:r>
              <a:rPr lang="hr-HR" sz="1600" dirty="0"/>
              <a:t> 1209346459 </a:t>
            </a:r>
            <a:r>
              <a:rPr lang="en-US" sz="1600" dirty="0"/>
              <a:t>- </a:t>
            </a:r>
            <a:r>
              <a:rPr lang="en-US" sz="1600" dirty="0">
                <a:hlinkClick r:id="rId2"/>
              </a:rPr>
              <a:t>bsankar@asu.edu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</a:t>
            </a:r>
            <a:r>
              <a:rPr lang="en-US" sz="1600" dirty="0" smtClean="0"/>
              <a:t>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&lt;contribution&gt;</a:t>
            </a:r>
            <a:endParaRPr lang="hr-HR" sz="12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Karthik</a:t>
            </a:r>
            <a:r>
              <a:rPr lang="en-US" sz="1600" dirty="0"/>
              <a:t> Subramanian </a:t>
            </a:r>
            <a:r>
              <a:rPr lang="mr-IN" sz="1600" dirty="0"/>
              <a:t>–</a:t>
            </a:r>
            <a:r>
              <a:rPr lang="en-US" sz="1600" dirty="0"/>
              <a:t> 1209360876 - </a:t>
            </a:r>
            <a:r>
              <a:rPr lang="en-US" sz="1600" dirty="0">
                <a:hlinkClick r:id="rId3"/>
              </a:rPr>
              <a:t>ksubra19@asu.edu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</a:t>
            </a:r>
            <a:r>
              <a:rPr lang="en-US" sz="1600" dirty="0" smtClean="0"/>
              <a:t>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&lt;contribution&gt;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Aarti</a:t>
            </a:r>
            <a:r>
              <a:rPr lang="en-US" sz="1600" dirty="0"/>
              <a:t> Rao </a:t>
            </a:r>
            <a:r>
              <a:rPr lang="en-US" sz="1600" dirty="0" err="1"/>
              <a:t>Manjeshwar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1209163211 - </a:t>
            </a:r>
            <a:r>
              <a:rPr lang="en-US" sz="1600" dirty="0">
                <a:hlinkClick r:id="rId4"/>
              </a:rPr>
              <a:t>amanjesh@asu.edu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</a:t>
            </a:r>
            <a:r>
              <a:rPr lang="en-US" sz="1600" dirty="0" smtClean="0"/>
              <a:t>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&lt;contribution&gt;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Shwetha</a:t>
            </a:r>
            <a:r>
              <a:rPr lang="en-US" sz="1600" dirty="0"/>
              <a:t> Narayanan </a:t>
            </a:r>
            <a:r>
              <a:rPr lang="mr-IN" sz="1600" dirty="0"/>
              <a:t>–</a:t>
            </a:r>
            <a:r>
              <a:rPr lang="en-US" sz="1600" dirty="0"/>
              <a:t> 1209166097 - </a:t>
            </a:r>
            <a:r>
              <a:rPr lang="en-US" sz="1600" dirty="0">
                <a:hlinkClick r:id="rId5"/>
              </a:rPr>
              <a:t>snaray36@asu.edu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</a:t>
            </a:r>
            <a:r>
              <a:rPr lang="en-US" sz="1600" dirty="0" smtClean="0"/>
              <a:t>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&lt;contribution&gt;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Ramanathan Nachiappan </a:t>
            </a:r>
            <a:r>
              <a:rPr lang="mr-IN" sz="1600" dirty="0"/>
              <a:t>–</a:t>
            </a:r>
            <a:r>
              <a:rPr lang="en-US" sz="1600" dirty="0"/>
              <a:t> 1210822532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rnachiap@asu.edu</a:t>
            </a:r>
            <a:r>
              <a:rPr lang="en-US" sz="1600" dirty="0"/>
              <a:t> - 20% </a:t>
            </a:r>
            <a:r>
              <a:rPr lang="en-US" sz="1600" dirty="0" smtClean="0"/>
              <a:t>contribution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&lt;contribution&gt;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23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6088" y="5707132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“All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the team members agree on the team members’ contributions in terms of both (a) what s/he did and (b) the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3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24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4212" y="5649403"/>
            <a:ext cx="799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“All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the team members agree on the team members’ contributions in terms of both (a) what s/he did and (b) the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7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90" y="112713"/>
            <a:ext cx="7253903" cy="58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Source: </a:t>
            </a:r>
            <a:r>
              <a:rPr lang="en-US" sz="2800" dirty="0">
                <a:hlinkClick r:id="rId2"/>
              </a:rPr>
              <a:t>http://www.noaa.gov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 smtClean="0"/>
          </a:p>
          <a:p>
            <a:pPr lvl="1"/>
            <a:r>
              <a:rPr lang="en-US" sz="2000" dirty="0" smtClean="0"/>
              <a:t>National Oceanic and Atmospheric Administration by the U.S Department of Commerce</a:t>
            </a:r>
          </a:p>
          <a:p>
            <a:r>
              <a:rPr lang="en-US" sz="2800" dirty="0" smtClean="0"/>
              <a:t>Data Set Sample:</a:t>
            </a:r>
          </a:p>
          <a:p>
            <a:pPr lvl="1"/>
            <a:r>
              <a:rPr lang="en-US" sz="2000" dirty="0" smtClean="0"/>
              <a:t>Seattle, Dallas and Cincinnati </a:t>
            </a:r>
            <a:r>
              <a:rPr lang="en-US" sz="2000" dirty="0" smtClean="0"/>
              <a:t>Weather data</a:t>
            </a:r>
          </a:p>
          <a:p>
            <a:pPr lvl="1"/>
            <a:r>
              <a:rPr lang="en-US" sz="2000" dirty="0" smtClean="0"/>
              <a:t>Parameters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en-US" sz="2000" dirty="0" smtClean="0"/>
              <a:t>Sunrise</a:t>
            </a:r>
            <a:r>
              <a:rPr lang="en-US" sz="2000" dirty="0" smtClean="0"/>
              <a:t>, sunset, wind speed, </a:t>
            </a:r>
            <a:r>
              <a:rPr lang="en-US" sz="2000" dirty="0" smtClean="0"/>
              <a:t>precipitation, dew point, wet bulb temperature, p</a:t>
            </a:r>
            <a:r>
              <a:rPr lang="en-US" sz="2000" dirty="0" smtClean="0"/>
              <a:t>ressure </a:t>
            </a:r>
            <a:r>
              <a:rPr lang="en-US" sz="2000" dirty="0" smtClean="0"/>
              <a:t>change, sky conditions etc. (92 features)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9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Time Series Data is a series of data points </a:t>
            </a:r>
            <a:r>
              <a:rPr lang="en-US" sz="2000" u="sng" dirty="0" smtClean="0"/>
              <a:t>equally</a:t>
            </a:r>
            <a:r>
              <a:rPr lang="en-US" sz="2000" dirty="0" smtClean="0"/>
              <a:t> spaced in </a:t>
            </a:r>
            <a:r>
              <a:rPr lang="en-US" sz="2000" dirty="0" smtClean="0"/>
              <a:t>time</a:t>
            </a:r>
          </a:p>
          <a:p>
            <a:r>
              <a:rPr lang="en-US" sz="2000" dirty="0" smtClean="0"/>
              <a:t>Characteristics</a:t>
            </a:r>
          </a:p>
          <a:p>
            <a:r>
              <a:rPr lang="en-US" sz="2000" dirty="0" smtClean="0"/>
              <a:t>Modeling </a:t>
            </a:r>
            <a:r>
              <a:rPr lang="en-US" sz="2000" dirty="0" smtClean="0"/>
              <a:t>time series data often used in </a:t>
            </a:r>
          </a:p>
          <a:p>
            <a:pPr lvl="1"/>
            <a:r>
              <a:rPr lang="en-US" sz="1600" dirty="0" smtClean="0"/>
              <a:t>Signal processing</a:t>
            </a:r>
          </a:p>
          <a:p>
            <a:pPr lvl="1"/>
            <a:r>
              <a:rPr lang="en-US" sz="1600" dirty="0" smtClean="0"/>
              <a:t>Pattern recognition </a:t>
            </a:r>
          </a:p>
          <a:p>
            <a:pPr lvl="1"/>
            <a:r>
              <a:rPr lang="en-US" sz="1600" u="sng" dirty="0" smtClean="0"/>
              <a:t>Weather forecasting</a:t>
            </a:r>
          </a:p>
          <a:p>
            <a:pPr lvl="1"/>
            <a:r>
              <a:rPr lang="en-US" sz="1600" dirty="0" smtClean="0"/>
              <a:t>Mathematical finance</a:t>
            </a:r>
          </a:p>
          <a:p>
            <a:r>
              <a:rPr lang="en-US" sz="2000" dirty="0" smtClean="0"/>
              <a:t>Core Concept of Time Series Analysis involves </a:t>
            </a:r>
          </a:p>
          <a:p>
            <a:pPr lvl="1"/>
            <a:r>
              <a:rPr lang="en-US" sz="1600" dirty="0" smtClean="0"/>
              <a:t>Extracting statistics</a:t>
            </a:r>
          </a:p>
          <a:p>
            <a:pPr lvl="1"/>
            <a:r>
              <a:rPr lang="en-US" sz="1600" dirty="0" smtClean="0"/>
              <a:t>Extracting characteristics</a:t>
            </a:r>
          </a:p>
          <a:p>
            <a:r>
              <a:rPr lang="en-US" sz="2000" dirty="0" smtClean="0"/>
              <a:t>Core Concept of Time Series Forecasting involves</a:t>
            </a:r>
          </a:p>
          <a:p>
            <a:pPr lvl="1"/>
            <a:r>
              <a:rPr lang="en-US" sz="1600" dirty="0" smtClean="0"/>
              <a:t> predicting future values based on the previously observed values</a:t>
            </a:r>
          </a:p>
          <a:p>
            <a:r>
              <a:rPr lang="en-US" sz="2000" dirty="0" smtClean="0"/>
              <a:t>Data Types applicable</a:t>
            </a:r>
          </a:p>
          <a:p>
            <a:pPr lvl="1"/>
            <a:r>
              <a:rPr lang="en-US" sz="1600" dirty="0" smtClean="0"/>
              <a:t>Real valued, continuous data, </a:t>
            </a:r>
            <a:r>
              <a:rPr lang="en-US" sz="1600" u="sng" dirty="0" smtClean="0"/>
              <a:t>discrete numeric data</a:t>
            </a:r>
            <a:r>
              <a:rPr lang="en-US" sz="1600" dirty="0" smtClean="0"/>
              <a:t> or discrete data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9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912813"/>
            <a:ext cx="4135738" cy="253578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68" y="912813"/>
            <a:ext cx="4610100" cy="236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97" y="3275013"/>
            <a:ext cx="459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is seasonal!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pictures - 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71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Forecasting: Process of predicting a future event from the current model (data mapped against time points)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n the realm of Machine Learning, forecasting finds its applications in analyzing trend and seasonality for future predictions</a:t>
            </a:r>
          </a:p>
          <a:p>
            <a:r>
              <a:rPr lang="en-US" sz="2000" dirty="0" smtClean="0"/>
              <a:t>Weather Forecasting </a:t>
            </a:r>
          </a:p>
          <a:p>
            <a:pPr lvl="1"/>
            <a:r>
              <a:rPr lang="en-US" sz="1600" dirty="0" smtClean="0"/>
              <a:t>Seasonal forecasting using quantitative methods </a:t>
            </a:r>
          </a:p>
          <a:p>
            <a:r>
              <a:rPr lang="en-US" sz="2000" dirty="0" smtClean="0"/>
              <a:t>Quantitative Method ?</a:t>
            </a:r>
          </a:p>
          <a:p>
            <a:pPr lvl="1"/>
            <a:r>
              <a:rPr lang="en-US" sz="1600" dirty="0" smtClean="0"/>
              <a:t>Stable historical data</a:t>
            </a:r>
          </a:p>
          <a:p>
            <a:pPr lvl="1"/>
            <a:r>
              <a:rPr lang="en-US" sz="1600" dirty="0" smtClean="0"/>
              <a:t>Involves mathematical techniques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Data </a:t>
            </a:r>
            <a:r>
              <a:rPr lang="en-US" sz="2400" dirty="0" smtClean="0"/>
              <a:t>Set Feature Reduction using PCA</a:t>
            </a:r>
          </a:p>
          <a:p>
            <a:r>
              <a:rPr lang="en-US" sz="2400" dirty="0" smtClean="0"/>
              <a:t>Base model using Naïve Persistence </a:t>
            </a:r>
          </a:p>
          <a:p>
            <a:r>
              <a:rPr lang="en-US" sz="2400" dirty="0" smtClean="0"/>
              <a:t>ARIMA Modeling</a:t>
            </a:r>
          </a:p>
          <a:p>
            <a:r>
              <a:rPr lang="en-US" sz="2400" dirty="0"/>
              <a:t>Time Series Linear </a:t>
            </a:r>
            <a:r>
              <a:rPr lang="en-US" sz="2400" dirty="0" smtClean="0"/>
              <a:t>Modeling</a:t>
            </a:r>
            <a:endParaRPr lang="en-US" sz="2400" dirty="0" smtClean="0"/>
          </a:p>
          <a:p>
            <a:r>
              <a:rPr lang="en-US" sz="2400" dirty="0" smtClean="0"/>
              <a:t>K </a:t>
            </a:r>
            <a:r>
              <a:rPr lang="en-US" sz="2400" dirty="0" smtClean="0"/>
              <a:t>Nearest </a:t>
            </a:r>
            <a:r>
              <a:rPr lang="en-US" sz="2400" dirty="0" smtClean="0"/>
              <a:t>Neighbor Modeling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5702A24C-C4CD-4510-A1DD-CEB556D2535A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7195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75416</TotalTime>
  <Words>976</Words>
  <Application>Microsoft Macintosh PowerPoint</Application>
  <PresentationFormat>On-screen Show (4:3)</PresentationFormat>
  <Paragraphs>157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Times</vt:lpstr>
      <vt:lpstr>Wingdings</vt:lpstr>
      <vt:lpstr>Arial</vt:lpstr>
      <vt:lpstr>Default Design</vt:lpstr>
      <vt:lpstr>1_Default Design</vt:lpstr>
      <vt:lpstr>CSE 575 Class Project Presentation Weather Forecasting </vt:lpstr>
      <vt:lpstr>Overview</vt:lpstr>
      <vt:lpstr>PowerPoint Presentation</vt:lpstr>
      <vt:lpstr>Data Sets</vt:lpstr>
      <vt:lpstr>Time Series Data Modeling</vt:lpstr>
      <vt:lpstr>Time Series </vt:lpstr>
      <vt:lpstr>Weather is seasonal!</vt:lpstr>
      <vt:lpstr>Forecasting</vt:lpstr>
      <vt:lpstr>Proposed Approaches</vt:lpstr>
      <vt:lpstr>Preprocessing</vt:lpstr>
      <vt:lpstr>Feature Extraction using PCA</vt:lpstr>
      <vt:lpstr>Step-wise regression for feature selection</vt:lpstr>
      <vt:lpstr>Baseline Prediction for Time Series</vt:lpstr>
      <vt:lpstr>Experiments</vt:lpstr>
      <vt:lpstr>AR Modeling</vt:lpstr>
      <vt:lpstr>Correlation Check</vt:lpstr>
      <vt:lpstr>AR Modeling (cont)</vt:lpstr>
      <vt:lpstr>Nearest Neighbor Modeling</vt:lpstr>
      <vt:lpstr>Time Series Linear Modeling</vt:lpstr>
      <vt:lpstr>Experiments</vt:lpstr>
      <vt:lpstr>Results</vt:lpstr>
      <vt:lpstr>Future Prospects</vt:lpstr>
      <vt:lpstr>Team Members</vt:lpstr>
      <vt:lpstr>Thank You!</vt:lpstr>
    </vt:vector>
  </TitlesOfParts>
  <Company>Arizona State University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 Systems Technology</dc:creator>
  <cp:lastModifiedBy>Ramanathan Nachiappan (Student)</cp:lastModifiedBy>
  <cp:revision>3201</cp:revision>
  <cp:lastPrinted>2015-01-21T19:45:34Z</cp:lastPrinted>
  <dcterms:created xsi:type="dcterms:W3CDTF">2005-12-06T00:19:44Z</dcterms:created>
  <dcterms:modified xsi:type="dcterms:W3CDTF">2017-04-14T05:08:23Z</dcterms:modified>
</cp:coreProperties>
</file>